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23"/>
  </p:notesMasterIdLst>
  <p:handoutMasterIdLst>
    <p:handoutMasterId r:id="rId24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42" r:id="rId14"/>
    <p:sldId id="343" r:id="rId15"/>
    <p:sldId id="345" r:id="rId16"/>
    <p:sldId id="346" r:id="rId17"/>
    <p:sldId id="349" r:id="rId18"/>
    <p:sldId id="335" r:id="rId19"/>
    <p:sldId id="347" r:id="rId20"/>
    <p:sldId id="350" r:id="rId21"/>
    <p:sldId id="348" r:id="rId22"/>
  </p:sldIdLst>
  <p:sldSz cx="12192000" cy="6858000"/>
  <p:notesSz cx="6669088" cy="9926638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42"/>
            <p14:sldId id="343"/>
            <p14:sldId id="345"/>
            <p14:sldId id="346"/>
            <p14:sldId id="349"/>
            <p14:sldId id="335"/>
          </p14:sldIdLst>
        </p14:section>
        <p14:section name="Effects of Coarsening" id="{B1434851-7EBF-4C72-9E1D-22F9CE3CD0E9}">
          <p14:sldIdLst>
            <p14:sldId id="347"/>
            <p14:sldId id="350"/>
            <p14:sldId id="348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76" autoAdjust="0"/>
  </p:normalViewPr>
  <p:slideViewPr>
    <p:cSldViewPr showGuides="1">
      <p:cViewPr varScale="1">
        <p:scale>
          <a:sx n="135" d="100"/>
          <a:sy n="135" d="100"/>
        </p:scale>
        <p:origin x="305" y="75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2.png"/><Relationship Id="rId9" Type="http://schemas.openxmlformats.org/officeDocument/2006/relationships/image" Target="../media/image710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sv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svg"/><Relationship Id="rId9" Type="http://schemas.openxmlformats.org/officeDocument/2006/relationships/image" Target="../media/image8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dreasloukas.blog/2018/05/26/demystifying-graph-coarsening/" TargetMode="Externa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0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1.sv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The spectrum describes graph connectivity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1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389B32-1B56-44BA-BB84-04231520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124744"/>
            <a:ext cx="8140520" cy="4869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D924C38-D565-40A6-B6FF-1E490A19EA0C}"/>
              </a:ext>
            </a:extLst>
          </p:cNvPr>
          <p:cNvSpPr txBox="1"/>
          <p:nvPr/>
        </p:nvSpPr>
        <p:spPr>
          <a:xfrm>
            <a:off x="8113476" y="4149080"/>
            <a:ext cx="3744416" cy="194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/>
              <a:t>Objectives: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Reduce vertex count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Preserve structure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E591A6-963D-4CAA-B383-4F44F5E2D395}"/>
              </a:ext>
            </a:extLst>
          </p:cNvPr>
          <p:cNvGrpSpPr/>
          <p:nvPr/>
        </p:nvGrpSpPr>
        <p:grpSpPr>
          <a:xfrm>
            <a:off x="3143672" y="3248980"/>
            <a:ext cx="4680520" cy="666227"/>
            <a:chOff x="3143672" y="3248980"/>
            <a:chExt cx="4680520" cy="66622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D270AC-07EE-4F16-8417-7C4455136FCC}"/>
                </a:ext>
              </a:extLst>
            </p:cNvPr>
            <p:cNvSpPr/>
            <p:nvPr/>
          </p:nvSpPr>
          <p:spPr bwMode="auto">
            <a:xfrm>
              <a:off x="3143672" y="3248980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87F185-E2E1-48A4-B232-7E6A1BBCBD7A}"/>
                </a:ext>
              </a:extLst>
            </p:cNvPr>
            <p:cNvSpPr/>
            <p:nvPr/>
          </p:nvSpPr>
          <p:spPr bwMode="auto">
            <a:xfrm>
              <a:off x="7464152" y="3555167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Edge Contractions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FFA5F-FC8B-4A82-BD9B-6DC27ACC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09" y="1844824"/>
            <a:ext cx="5093468" cy="21446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B2686D-876E-421D-B309-FAEB421A02F0}"/>
              </a:ext>
            </a:extLst>
          </p:cNvPr>
          <p:cNvGrpSpPr/>
          <p:nvPr/>
        </p:nvGrpSpPr>
        <p:grpSpPr>
          <a:xfrm>
            <a:off x="5807968" y="1844824"/>
            <a:ext cx="6049924" cy="2144618"/>
            <a:chOff x="5807968" y="1844824"/>
            <a:chExt cx="6049924" cy="21446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1CF3433-069B-419D-9509-8513AD08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24" y="1844824"/>
              <a:ext cx="5093468" cy="2144618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0ED5454-E2E2-4A4C-9C49-E3E3659CA2C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780928"/>
              <a:ext cx="648072" cy="0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7F011CB7-D005-4834-9629-3EDFDD176FA1}"/>
              </a:ext>
            </a:extLst>
          </p:cNvPr>
          <p:cNvSpPr txBox="1"/>
          <p:nvPr/>
        </p:nvSpPr>
        <p:spPr>
          <a:xfrm>
            <a:off x="1595154" y="514375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Coarsening is described by a sequence of </a:t>
            </a:r>
            <a:r>
              <a:rPr lang="en-US" sz="2400" i="1" dirty="0"/>
              <a:t>edge contractions</a:t>
            </a:r>
          </a:p>
        </p:txBody>
      </p:sp>
    </p:spTree>
    <p:extLst>
      <p:ext uri="{BB962C8B-B14F-4D97-AF65-F5344CB8AC3E}">
        <p14:creationId xmlns:p14="http://schemas.microsoft.com/office/powerpoint/2010/main" val="28152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Example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/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/>
                  <a:t>Original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de-DE" sz="2400" b="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de-DE" sz="240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F69ADA1-978E-4EEB-A8C8-E3173386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4" y="1973209"/>
            <a:ext cx="3614039" cy="17119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C63893A-3504-4F52-A54C-2B721A7905D1}"/>
              </a:ext>
            </a:extLst>
          </p:cNvPr>
          <p:cNvGrpSpPr/>
          <p:nvPr/>
        </p:nvGrpSpPr>
        <p:grpSpPr>
          <a:xfrm>
            <a:off x="3791744" y="1973209"/>
            <a:ext cx="4110929" cy="3707533"/>
            <a:chOff x="3791744" y="2573042"/>
            <a:chExt cx="4110929" cy="370753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CFFD7A-B773-4950-8B14-04C6D412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8634" y="2573042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/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Coarsened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de-DE" sz="2400" b="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blipFill>
                  <a:blip r:embed="rId7"/>
                  <a:stretch>
                    <a:fillRect t="-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E2D1C0-D42F-4321-A1E7-33F5FD00CB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B3AA81-8007-41C2-AA01-33F8B7BC60BA}"/>
              </a:ext>
            </a:extLst>
          </p:cNvPr>
          <p:cNvGrpSpPr/>
          <p:nvPr/>
        </p:nvGrpSpPr>
        <p:grpSpPr>
          <a:xfrm>
            <a:off x="7838446" y="1973210"/>
            <a:ext cx="4020140" cy="3760046"/>
            <a:chOff x="7838446" y="2573043"/>
            <a:chExt cx="4020140" cy="37600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0BEF88-496B-4023-B147-A2232278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44547" y="2573043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/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blipFill>
                  <a:blip r:embed="rId10"/>
                  <a:stretch>
                    <a:fillRect t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A1F4DD6-B468-4BF5-AFBC-52C489BF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838446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D5B46A3-C5BA-4B3F-9E56-F379773435D3}"/>
              </a:ext>
            </a:extLst>
          </p:cNvPr>
          <p:cNvSpPr/>
          <p:nvPr/>
        </p:nvSpPr>
        <p:spPr bwMode="auto">
          <a:xfrm>
            <a:off x="333414" y="4590281"/>
            <a:ext cx="11524478" cy="1142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0F8FFD-9AC7-4C4D-A965-0399996ED183}"/>
              </a:ext>
            </a:extLst>
          </p:cNvPr>
          <p:cNvGrpSpPr/>
          <p:nvPr/>
        </p:nvGrpSpPr>
        <p:grpSpPr>
          <a:xfrm>
            <a:off x="2135560" y="5589241"/>
            <a:ext cx="7920879" cy="805928"/>
            <a:chOff x="2135560" y="5589241"/>
            <a:chExt cx="7920879" cy="805928"/>
          </a:xfrm>
        </p:grpSpPr>
        <p:sp>
          <p:nvSpPr>
            <p:cNvPr id="5" name="Eckige Klammer links 4">
              <a:extLst>
                <a:ext uri="{FF2B5EF4-FFF2-40B4-BE49-F238E27FC236}">
                  <a16:creationId xmlns:a16="http://schemas.microsoft.com/office/drawing/2014/main" id="{3F8D2F56-9DD0-487B-85A6-A09B17E5FAA3}"/>
                </a:ext>
              </a:extLst>
            </p:cNvPr>
            <p:cNvSpPr/>
            <p:nvPr/>
          </p:nvSpPr>
          <p:spPr>
            <a:xfrm rot="16200000">
              <a:off x="5980800" y="1744001"/>
              <a:ext cx="230400" cy="7920879"/>
            </a:xfrm>
            <a:prstGeom prst="leftBracket">
              <a:avLst>
                <a:gd name="adj" fmla="val 3064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/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67C9A91-5273-4FE8-A212-7E7F0210B6B9}"/>
              </a:ext>
            </a:extLst>
          </p:cNvPr>
          <p:cNvGrpSpPr/>
          <p:nvPr/>
        </p:nvGrpSpPr>
        <p:grpSpPr>
          <a:xfrm>
            <a:off x="1411525" y="2093600"/>
            <a:ext cx="1465215" cy="1743172"/>
            <a:chOff x="1411525" y="2093600"/>
            <a:chExt cx="1465215" cy="1743172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2ADE6BC-81B4-4F26-9CE2-53D2F575A59A}"/>
                </a:ext>
              </a:extLst>
            </p:cNvPr>
            <p:cNvSpPr/>
            <p:nvPr/>
          </p:nvSpPr>
          <p:spPr bwMode="auto">
            <a:xfrm rot="1705742">
              <a:off x="1445546" y="2093600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900C508-AC8F-423F-84DB-D1381074B1ED}"/>
                </a:ext>
              </a:extLst>
            </p:cNvPr>
            <p:cNvSpPr/>
            <p:nvPr/>
          </p:nvSpPr>
          <p:spPr bwMode="auto">
            <a:xfrm rot="5400000">
              <a:off x="1889762" y="2849793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andomized </a:t>
            </a:r>
            <a:r>
              <a:rPr lang="en-US" sz="2000" b="1" spc="0" dirty="0">
                <a:solidFill>
                  <a:schemeClr val="tx1"/>
                </a:solidFill>
              </a:rPr>
              <a:t>E</a:t>
            </a:r>
            <a:r>
              <a:rPr lang="en-US" sz="2000" spc="0" dirty="0">
                <a:solidFill>
                  <a:schemeClr val="tx1"/>
                </a:solidFill>
              </a:rPr>
              <a:t>dge </a:t>
            </a:r>
            <a:r>
              <a:rPr lang="en-US" sz="2000" b="1" spc="0" dirty="0">
                <a:solidFill>
                  <a:schemeClr val="tx1"/>
                </a:solidFill>
              </a:rPr>
              <a:t>C</a:t>
            </a:r>
            <a:r>
              <a:rPr lang="en-US" sz="2000" spc="0" dirty="0">
                <a:solidFill>
                  <a:schemeClr val="tx1"/>
                </a:solidFill>
              </a:rPr>
              <a:t>ontraction (REC)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/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b="1" dirty="0">
                    <a:latin typeface="Consolas" panose="020B0609020204030204" pitchFamily="49" charset="0"/>
                  </a:rPr>
                  <a:t>Until</a:t>
                </a:r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𝑟𝑁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vertex are removed via contraction: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Select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blipFill>
                <a:blip r:embed="rId2"/>
                <a:stretch>
                  <a:fillRect l="-1058" t="-2768" b="-5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E84E665-C29D-4ECB-B692-490806FAE0FF}"/>
              </a:ext>
            </a:extLst>
          </p:cNvPr>
          <p:cNvGrpSpPr/>
          <p:nvPr/>
        </p:nvGrpSpPr>
        <p:grpSpPr>
          <a:xfrm>
            <a:off x="1765847" y="1127832"/>
            <a:ext cx="2340606" cy="1365064"/>
            <a:chOff x="1765847" y="1740310"/>
            <a:chExt cx="2340606" cy="1365064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C29B10A-C6C1-443F-88F4-4F1BC7195C0A}"/>
                </a:ext>
              </a:extLst>
            </p:cNvPr>
            <p:cNvSpPr/>
            <p:nvPr/>
          </p:nvSpPr>
          <p:spPr bwMode="auto">
            <a:xfrm>
              <a:off x="2756130" y="2745334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2A8AF4F-859D-45E9-AE24-CAF756B3CF3D}"/>
                </a:ext>
              </a:extLst>
            </p:cNvPr>
            <p:cNvSpPr txBox="1"/>
            <p:nvPr/>
          </p:nvSpPr>
          <p:spPr>
            <a:xfrm>
              <a:off x="1765847" y="1740310"/>
              <a:ext cx="2340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Reduction ratio</a:t>
              </a:r>
              <a:endParaRPr lang="en-US" sz="2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39170D3-7C46-4FCF-9B87-DA708416478F}"/>
                </a:ext>
              </a:extLst>
            </p:cNvPr>
            <p:cNvCxnSpPr>
              <a:stCxn id="24" idx="0"/>
              <a:endCxn id="25" idx="2"/>
            </p:cNvCxnSpPr>
            <p:nvPr/>
          </p:nvCxnSpPr>
          <p:spPr>
            <a:xfrm flipV="1">
              <a:off x="2936150" y="2201975"/>
              <a:ext cx="0" cy="54335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6291B00-8009-4A49-83E7-DF537989159C}"/>
              </a:ext>
            </a:extLst>
          </p:cNvPr>
          <p:cNvGrpSpPr/>
          <p:nvPr/>
        </p:nvGrpSpPr>
        <p:grpSpPr>
          <a:xfrm>
            <a:off x="1370149" y="2600498"/>
            <a:ext cx="9941099" cy="3733530"/>
            <a:chOff x="1370149" y="3212976"/>
            <a:chExt cx="9941099" cy="37335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23531A5-AA9C-4397-BE63-7728CA730EA0}"/>
                </a:ext>
              </a:extLst>
            </p:cNvPr>
            <p:cNvSpPr/>
            <p:nvPr/>
          </p:nvSpPr>
          <p:spPr bwMode="auto">
            <a:xfrm>
              <a:off x="4106453" y="3212976"/>
              <a:ext cx="1152128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0075A5-DE9A-4438-9ED0-C6338AE52D0A}"/>
                </a:ext>
              </a:extLst>
            </p:cNvPr>
            <p:cNvCxnSpPr>
              <a:cxnSpLocks/>
              <a:stCxn id="30" idx="0"/>
              <a:endCxn id="26" idx="4"/>
            </p:cNvCxnSpPr>
            <p:nvPr/>
          </p:nvCxnSpPr>
          <p:spPr>
            <a:xfrm flipV="1">
              <a:off x="4682517" y="3753036"/>
              <a:ext cx="0" cy="13454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/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Only edges in the original graph are contracted</a:t>
                  </a: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400" i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Each vertex is only contracted once</a:t>
                  </a:r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blipFill>
                  <a:blip r:embed="rId3"/>
                  <a:stretch>
                    <a:fillRect l="-829" t="-4459" r="-737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B8F35E9-05C5-4946-A800-8CB4FD59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288" y="4185494"/>
              <a:ext cx="2622960" cy="276101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/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7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REC Example </a:t>
            </a:r>
            <a:r>
              <a:rPr lang="en-US" sz="2000" spc="0" dirty="0">
                <a:solidFill>
                  <a:schemeClr val="bg2">
                    <a:lumMod val="75000"/>
                  </a:schemeClr>
                </a:solidFill>
              </a:rPr>
              <a:t>(2 applications)</a:t>
            </a:r>
            <a:endParaRPr lang="de-DE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28" name="Picture 4" descr="https://andreasloukas.files.wordpress.com/2018/05/example-2-copy.png">
            <a:extLst>
              <a:ext uri="{FF2B5EF4-FFF2-40B4-BE49-F238E27FC236}">
                <a16:creationId xmlns:a16="http://schemas.microsoft.com/office/drawing/2014/main" id="{FA7A8A25-2313-422A-A311-4345282D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10" y="1336492"/>
            <a:ext cx="9793088" cy="41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/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: 500 vertices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/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: 215 vertices</a:t>
                </a: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blipFill>
                <a:blip r:embed="rId4"/>
                <a:stretch>
                  <a:fillRect t="-7895" b="-31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150820A-C2AF-44AD-BD70-45A15FB34F5B}"/>
              </a:ext>
            </a:extLst>
          </p:cNvPr>
          <p:cNvSpPr txBox="1"/>
          <p:nvPr/>
        </p:nvSpPr>
        <p:spPr>
          <a:xfrm>
            <a:off x="10522270" y="6165304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  <a:buClr>
                <a:schemeClr val="tx2"/>
              </a:buClr>
            </a:pPr>
            <a:r>
              <a:rPr lang="de-DE" sz="1050" dirty="0">
                <a:solidFill>
                  <a:srgbClr val="3F6D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A. Loukas</a:t>
            </a:r>
            <a:endParaRPr lang="de-DE" sz="1050" dirty="0">
              <a:solidFill>
                <a:srgbClr val="3F6DB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631F385-714D-45EE-8EB7-37B41150530A}"/>
              </a:ext>
            </a:extLst>
          </p:cNvPr>
          <p:cNvCxnSpPr>
            <a:cxnSpLocks/>
          </p:cNvCxnSpPr>
          <p:nvPr/>
        </p:nvCxnSpPr>
        <p:spPr>
          <a:xfrm>
            <a:off x="5679164" y="3501008"/>
            <a:ext cx="648072" cy="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6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515D6C-55BD-43C1-9D7D-A3ACA961A6D4}"/>
              </a:ext>
            </a:extLst>
          </p:cNvPr>
          <p:cNvGrpSpPr/>
          <p:nvPr/>
        </p:nvGrpSpPr>
        <p:grpSpPr>
          <a:xfrm>
            <a:off x="947478" y="1991634"/>
            <a:ext cx="10296352" cy="2917254"/>
            <a:chOff x="839416" y="1946683"/>
            <a:chExt cx="10296352" cy="29172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/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Original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de-DE" sz="2400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9211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1231F36-E070-429D-BFA3-C2CD16387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416" y="1946683"/>
              <a:ext cx="4377364" cy="207348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EA2944-3376-45F2-B92D-B6757AD8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8404" y="1946684"/>
              <a:ext cx="4377364" cy="207348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/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blipFill>
                  <a:blip r:embed="rId7"/>
                  <a:stretch>
                    <a:fillRect t="-7792" b="-298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/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/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estricted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pectral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imilarity (RSS)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/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de-DE" sz="3200" b="0" i="1" smtClean="0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b="0" i="1" smtClean="0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b>
                        <m:sSub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limLow>
                        <m:limLowPr>
                          <m:ctrlPr>
                            <a:rPr lang="de-DE" sz="3200" i="1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i="1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7DEBF20C-B305-41B9-A344-418DB6EC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581" y="3068960"/>
            <a:ext cx="3488049" cy="326301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872E56-0946-4A48-A18C-E834406E9173}"/>
              </a:ext>
            </a:extLst>
          </p:cNvPr>
          <p:cNvGrpSpPr/>
          <p:nvPr/>
        </p:nvGrpSpPr>
        <p:grpSpPr>
          <a:xfrm>
            <a:off x="1127448" y="1988840"/>
            <a:ext cx="6266640" cy="3204305"/>
            <a:chOff x="1127448" y="1556792"/>
            <a:chExt cx="6266640" cy="32043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6AAACF0-3439-42C2-8C10-6DD39B9A4550}"/>
                </a:ext>
              </a:extLst>
            </p:cNvPr>
            <p:cNvSpPr/>
            <p:nvPr/>
          </p:nvSpPr>
          <p:spPr bwMode="auto">
            <a:xfrm>
              <a:off x="2567588" y="1556792"/>
              <a:ext cx="576084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8E2CB843-2240-49F3-80B4-B8CBC1D26F9F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2855630" y="2096852"/>
              <a:ext cx="0" cy="1318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/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Level of “detail” of the comparison</a:t>
                  </a:r>
                </a:p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Typically set to equal no. of clusters in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blipFill>
                  <a:blip r:embed="rId5"/>
                  <a:stretch>
                    <a:fillRect l="-1362" b="-101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4E7787-C4F3-4909-AD10-F673A07D09FC}"/>
              </a:ext>
            </a:extLst>
          </p:cNvPr>
          <p:cNvGrpSpPr/>
          <p:nvPr/>
        </p:nvGrpSpPr>
        <p:grpSpPr>
          <a:xfrm>
            <a:off x="1595154" y="1122161"/>
            <a:ext cx="9001001" cy="943882"/>
            <a:chOff x="1595153" y="1124744"/>
            <a:chExt cx="9001001" cy="943882"/>
          </a:xfrm>
        </p:grpSpPr>
        <p:sp>
          <p:nvSpPr>
            <p:cNvPr id="11" name="Geschweifte Klammer links 10">
              <a:extLst>
                <a:ext uri="{FF2B5EF4-FFF2-40B4-BE49-F238E27FC236}">
                  <a16:creationId xmlns:a16="http://schemas.microsoft.com/office/drawing/2014/main" id="{0ABF4730-2302-4A4F-9C97-FA99DB922F88}"/>
                </a:ext>
              </a:extLst>
            </p:cNvPr>
            <p:cNvSpPr/>
            <p:nvPr/>
          </p:nvSpPr>
          <p:spPr>
            <a:xfrm rot="16200000" flipH="1">
              <a:off x="5839737" y="-2687791"/>
              <a:ext cx="511833" cy="9001001"/>
            </a:xfrm>
            <a:prstGeom prst="leftBrace">
              <a:avLst>
                <a:gd name="adj1" fmla="val 65717"/>
                <a:gd name="adj2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/>
                <p:nvPr/>
              </p:nvSpPr>
              <p:spPr>
                <a:xfrm>
                  <a:off x="4172859" y="1124744"/>
                  <a:ext cx="3845605" cy="3759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is an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–approximation of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859" y="1124744"/>
                  <a:ext cx="3845605" cy="375937"/>
                </a:xfrm>
                <a:prstGeom prst="rect">
                  <a:avLst/>
                </a:prstGeom>
                <a:blipFill>
                  <a:blip r:embed="rId6"/>
                  <a:stretch>
                    <a:fillRect l="-2381" t="-20968" r="-2222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15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4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669</Words>
  <Application>Microsoft Office PowerPoint</Application>
  <PresentationFormat>Breitbild</PresentationFormat>
  <Paragraphs>163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Consolas</vt:lpstr>
      <vt:lpstr>Cambria Math</vt:lpstr>
      <vt:lpstr>Calibri</vt:lpstr>
      <vt:lpstr>Wingdings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2. GRAPH COARSENING</vt:lpstr>
      <vt:lpstr>2. GRAPH COARSENING: Edge Contractions</vt:lpstr>
      <vt:lpstr>2. GRAPH COARSENING: Example</vt:lpstr>
      <vt:lpstr>2. GRAPH COARSENING: Randomized Edge Contraction (REC)</vt:lpstr>
      <vt:lpstr>2. GRAPH COARSENING: REC Example (2 applications)</vt:lpstr>
      <vt:lpstr>OVERVIEW</vt:lpstr>
      <vt:lpstr>3. EFFECTS OF COARSENING</vt:lpstr>
      <vt:lpstr>3. EFFECTS OF COARSENING: Restricted Spectral Similarity (RSS)</vt:lpstr>
      <vt:lpstr>3. EFFECTS OF COARSENING: An RSS-bound on REC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931</cp:revision>
  <cp:lastPrinted>2018-11-13T08:44:02Z</cp:lastPrinted>
  <dcterms:created xsi:type="dcterms:W3CDTF">2017-11-06T09:40:14Z</dcterms:created>
  <dcterms:modified xsi:type="dcterms:W3CDTF">2019-07-28T17:05:04Z</dcterms:modified>
</cp:coreProperties>
</file>